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8" r:id="rId3"/>
    <p:sldId id="261" r:id="rId4"/>
    <p:sldId id="262" r:id="rId5"/>
    <p:sldId id="263" r:id="rId6"/>
    <p:sldId id="264" r:id="rId7"/>
    <p:sldId id="265" r:id="rId8"/>
    <p:sldId id="269" r:id="rId9"/>
    <p:sldId id="271" r:id="rId10"/>
    <p:sldId id="272" r:id="rId11"/>
    <p:sldId id="267" r:id="rId12"/>
    <p:sldId id="268" r:id="rId13"/>
    <p:sldId id="259" r:id="rId14"/>
    <p:sldId id="26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3190" autoAdjust="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E984-9E0E-4B4A-B5E4-B3158955647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6C63-DD46-424E-AE9D-57A0FA44A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E984-9E0E-4B4A-B5E4-B3158955647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6C63-DD46-424E-AE9D-57A0FA44A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E984-9E0E-4B4A-B5E4-B3158955647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6C63-DD46-424E-AE9D-57A0FA44A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E984-9E0E-4B4A-B5E4-B3158955647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6C63-DD46-424E-AE9D-57A0FA44A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E984-9E0E-4B4A-B5E4-B3158955647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6C63-DD46-424E-AE9D-57A0FA44A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E984-9E0E-4B4A-B5E4-B3158955647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6C63-DD46-424E-AE9D-57A0FA44A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E984-9E0E-4B4A-B5E4-B3158955647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6C63-DD46-424E-AE9D-57A0FA44A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E984-9E0E-4B4A-B5E4-B3158955647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6C63-DD46-424E-AE9D-57A0FA44A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E984-9E0E-4B4A-B5E4-B3158955647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6C63-DD46-424E-AE9D-57A0FA44A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E984-9E0E-4B4A-B5E4-B3158955647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6C63-DD46-424E-AE9D-57A0FA44A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AE984-9E0E-4B4A-B5E4-B3158955647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26C63-DD46-424E-AE9D-57A0FA44A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AE984-9E0E-4B4A-B5E4-B31589556474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26C63-DD46-424E-AE9D-57A0FA44A3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ChangeArrowheads="1"/>
          </p:cNvSpPr>
          <p:nvPr/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en-US" sz="4400">
              <a:solidFill>
                <a:schemeClr val="tx2"/>
              </a:solidFill>
            </a:endParaRPr>
          </a:p>
        </p:txBody>
      </p:sp>
      <p:sp>
        <p:nvSpPr>
          <p:cNvPr id="4099" name="WordArt 8"/>
          <p:cNvSpPr>
            <a:spLocks noChangeArrowheads="1" noChangeShapeType="1" noTextEdit="1"/>
          </p:cNvSpPr>
          <p:nvPr/>
        </p:nvSpPr>
        <p:spPr bwMode="auto">
          <a:xfrm>
            <a:off x="609600" y="3657600"/>
            <a:ext cx="78486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smtClean="0">
                <a:ln w="9525">
                  <a:noFill/>
                  <a:round/>
                  <a:headEnd/>
                  <a:tailEnd/>
                </a:ln>
                <a:solidFill>
                  <a:srgbClr val="00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HỌC TRỰC TUYẾN</a:t>
            </a:r>
            <a:endParaRPr lang="en-US" sz="3600" b="1" kern="10" dirty="0">
              <a:ln w="9525">
                <a:noFill/>
                <a:round/>
                <a:headEnd/>
                <a:tailEnd/>
              </a:ln>
              <a:solidFill>
                <a:srgbClr val="0000FF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Picture 11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9812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12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3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1981200"/>
            <a:ext cx="685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14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1981200"/>
            <a:ext cx="121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15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53400" y="21336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16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590800"/>
            <a:ext cx="11430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17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9" name="Picture 18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981200"/>
            <a:ext cx="12192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0" name="Picture 19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81200"/>
            <a:ext cx="7620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1" name="Picture 20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2" name="Picture 21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22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590800"/>
            <a:ext cx="76200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23" descr="Copy (2) of PULSTARS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2667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5" name="WordArt 24"/>
          <p:cNvSpPr>
            <a:spLocks noChangeArrowheads="1" noChangeShapeType="1" noTextEdit="1"/>
          </p:cNvSpPr>
          <p:nvPr/>
        </p:nvSpPr>
        <p:spPr bwMode="auto">
          <a:xfrm>
            <a:off x="2362200" y="4724400"/>
            <a:ext cx="43434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 dirty="0" smtClean="0">
                <a:ln w="12700">
                  <a:solidFill>
                    <a:srgbClr val="FF3300"/>
                  </a:solidFill>
                  <a:round/>
                  <a:headEnd/>
                  <a:tailEnd/>
                </a:ln>
                <a:solidFill>
                  <a:srgbClr val="69BE02"/>
                </a:solidFill>
                <a:effectLst>
                  <a:outerShdw dist="45791" dir="2021404" algn="ctr" rotWithShape="0">
                    <a:srgbClr val="FF3300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HÓA HỌC 9</a:t>
            </a:r>
            <a:endParaRPr lang="en-US" sz="3600" b="1" kern="10" dirty="0">
              <a:ln w="12700">
                <a:solidFill>
                  <a:srgbClr val="FF3300"/>
                </a:solidFill>
                <a:round/>
                <a:headEnd/>
                <a:tailEnd/>
              </a:ln>
              <a:solidFill>
                <a:srgbClr val="69BE02"/>
              </a:solidFill>
              <a:effectLst>
                <a:outerShdw dist="45791" dir="2021404" algn="ctr" rotWithShape="0">
                  <a:srgbClr val="FF3300">
                    <a:alpha val="79999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17" name="Rectangle 1"/>
          <p:cNvSpPr>
            <a:spLocks noChangeArrowheads="1"/>
          </p:cNvSpPr>
          <p:nvPr/>
        </p:nvSpPr>
        <p:spPr bwMode="auto">
          <a:xfrm>
            <a:off x="2679700" y="5791200"/>
            <a:ext cx="5245100" cy="37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0"/>
              </a:spcBef>
            </a:pP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Trần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Hảo</a:t>
            </a:r>
            <a:endParaRPr lang="en-US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" name="Picture 2" descr="C:\Users\MACservice\Desktop\logo truo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0" cy="149450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50" name="Object 2" descr="image1"/>
          <p:cNvGraphicFramePr>
            <a:graphicFrameLocks noChangeAspect="1"/>
          </p:cNvGraphicFramePr>
          <p:nvPr/>
        </p:nvGraphicFramePr>
        <p:xfrm>
          <a:off x="3657600" y="1981200"/>
          <a:ext cx="1524000" cy="1504950"/>
        </p:xfrm>
        <a:graphic>
          <a:graphicData uri="http://schemas.openxmlformats.org/presentationml/2006/ole">
            <p:oleObj spid="_x0000_s37890" name="CS ChemDraw Drawing" r:id="rId5" imgW="3771900" imgH="5038725" progId="">
              <p:embed/>
            </p:oleObj>
          </a:graphicData>
        </a:graphic>
      </p:graphicFrame>
      <p:sp>
        <p:nvSpPr>
          <p:cNvPr id="24" name="WordArt 8"/>
          <p:cNvSpPr>
            <a:spLocks noChangeArrowheads="1" noChangeShapeType="1" noTextEdit="1"/>
          </p:cNvSpPr>
          <p:nvPr/>
        </p:nvSpPr>
        <p:spPr bwMode="auto">
          <a:xfrm>
            <a:off x="762000" y="1295400"/>
            <a:ext cx="7848600" cy="450151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5400" b="1" kern="10" dirty="0" smtClean="0">
                <a:ln w="9525">
                  <a:solidFill>
                    <a:srgbClr val="000000"/>
                  </a:solidFill>
                  <a:round/>
                </a:ln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CHÀO MỪNG CÁC BẠN HỌC SINH LỚP 9A</a:t>
            </a:r>
            <a:endParaRPr kumimoji="0" lang="en-US" sz="5400" b="1" i="0" u="none" strike="noStrike" kern="10" cap="none" spc="0" normalizeH="0" baseline="0" noProof="0" dirty="0">
              <a:ln w="9525">
                <a:solidFill>
                  <a:srgbClr val="000000"/>
                </a:solidFill>
                <a:round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charset="0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57150"/>
            <a:ext cx="1314450" cy="781050"/>
          </a:xfrm>
          <a:prstGeom prst="rect">
            <a:avLst/>
          </a:prstGeom>
          <a:noFill/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81001" y="879902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38313" algn="l"/>
              </a:tabLst>
            </a:pPr>
            <a:r>
              <a:rPr kumimoji="0" lang="it-IT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4</a:t>
            </a:r>
            <a:r>
              <a:rPr kumimoji="0" lang="it-IT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13,5 gam kim loại M có hoá trị III tác dụng vói Cl</a:t>
            </a:r>
            <a:r>
              <a:rPr kumimoji="0" lang="it-IT" sz="24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dư thu được 66,75 gam muối . Hãy xác định kim loại đã dùng.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981200"/>
          <a:ext cx="8077200" cy="4504267"/>
        </p:xfrm>
        <a:graphic>
          <a:graphicData uri="http://schemas.openxmlformats.org/drawingml/2006/table">
            <a:tbl>
              <a:tblPr/>
              <a:tblGrid>
                <a:gridCol w="8077200"/>
              </a:tblGrid>
              <a:tr h="17610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Times New Roman"/>
                          <a:ea typeface="Times New Roman"/>
                          <a:cs typeface="Times New Roman"/>
                        </a:rPr>
                        <a:t>Ta </a:t>
                      </a:r>
                      <a:r>
                        <a:rPr lang="fr-FR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Times New Roman"/>
                        </a:rPr>
                        <a:t> PTTQ</a:t>
                      </a:r>
                      <a:r>
                        <a:rPr lang="fr-FR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:  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Times New Roman"/>
                          <a:ea typeface="Times New Roman"/>
                          <a:cs typeface="Times New Roman"/>
                        </a:rPr>
                        <a:t>2M  +  3Cl</a:t>
                      </a:r>
                      <a:r>
                        <a:rPr lang="fr-FR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fr-FR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Times New Roman"/>
                        </a:rPr>
                        <a:t>2 MCl</a:t>
                      </a:r>
                      <a:r>
                        <a:rPr lang="fr-FR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b="1" dirty="0">
                          <a:latin typeface="Times New Roman"/>
                          <a:ea typeface="Times New Roman"/>
                          <a:cs typeface="Times New Roman"/>
                        </a:rPr>
                        <a:t>Theo </a:t>
                      </a:r>
                      <a:r>
                        <a:rPr lang="fr-FR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định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luật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bảo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toàn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khối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lượng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Times New Roman"/>
                        </a:rPr>
                        <a:t> ta </a:t>
                      </a:r>
                      <a:r>
                        <a:rPr lang="fr-FR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có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Khối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lượng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của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Times New Roman"/>
                        </a:rPr>
                        <a:t> Cl</a:t>
                      </a:r>
                      <a:r>
                        <a:rPr lang="fr-FR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cần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000" b="1" dirty="0" err="1">
                          <a:latin typeface="Times New Roman"/>
                          <a:ea typeface="Times New Roman"/>
                          <a:cs typeface="Times New Roman"/>
                        </a:rPr>
                        <a:t>dùng</a:t>
                      </a:r>
                      <a:r>
                        <a:rPr lang="fr-FR" sz="2000" b="1" dirty="0">
                          <a:latin typeface="Times New Roman"/>
                          <a:ea typeface="Times New Roman"/>
                          <a:cs typeface="Times New Roman"/>
                        </a:rPr>
                        <a:t> là :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70" marR="67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b="1" dirty="0">
                          <a:latin typeface="Times New Roman"/>
                          <a:ea typeface="Times New Roman"/>
                          <a:cs typeface="Times New Roman"/>
                        </a:rPr>
                        <a:t>mCl</a:t>
                      </a:r>
                      <a:r>
                        <a:rPr lang="vi-VN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vi-VN" sz="2000" b="1" dirty="0">
                          <a:latin typeface="Times New Roman"/>
                          <a:ea typeface="Times New Roman"/>
                          <a:cs typeface="Times New Roman"/>
                        </a:rPr>
                        <a:t>=  m</a:t>
                      </a:r>
                      <a:r>
                        <a:rPr lang="vi-VN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muối </a:t>
                      </a:r>
                      <a:r>
                        <a:rPr lang="vi-VN" sz="2000" b="1" dirty="0">
                          <a:latin typeface="Times New Roman"/>
                          <a:ea typeface="Times New Roman"/>
                          <a:cs typeface="Times New Roman"/>
                        </a:rPr>
                        <a:t>  - m</a:t>
                      </a:r>
                      <a:r>
                        <a:rPr lang="vi-VN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kim loại </a:t>
                      </a:r>
                      <a:r>
                        <a:rPr lang="vi-VN" sz="2000" b="1" dirty="0">
                          <a:latin typeface="Times New Roman"/>
                          <a:ea typeface="Times New Roman"/>
                          <a:cs typeface="Times New Roman"/>
                        </a:rPr>
                        <a:t>  =  66,75  -  13,5   =  53,25  (g)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nCl</a:t>
                      </a:r>
                      <a:r>
                        <a:rPr lang="vi-VN" sz="20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vi-VN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vi-VN" sz="2000" b="1" dirty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70" marR="67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2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vi-VN" sz="20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kim </a:t>
                      </a:r>
                      <a:r>
                        <a:rPr lang="vi-VN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loại </a:t>
                      </a:r>
                      <a:r>
                        <a:rPr lang="vi-VN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=</a:t>
                      </a:r>
                      <a:endParaRPr lang="en-US" sz="2000" b="1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70" marR="67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05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b="1" dirty="0">
                          <a:latin typeface="Times New Roman"/>
                          <a:ea typeface="Times New Roman"/>
                          <a:cs typeface="Times New Roman"/>
                        </a:rPr>
                        <a:t>M</a:t>
                      </a:r>
                      <a:r>
                        <a:rPr lang="vi-VN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kim loại   </a:t>
                      </a:r>
                      <a:r>
                        <a:rPr lang="vi-VN" sz="2000" b="1" dirty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          </a:t>
                      </a:r>
                      <a:r>
                        <a:rPr lang="vi-VN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M </a:t>
                      </a:r>
                      <a:r>
                        <a:rPr lang="vi-VN" sz="2000" b="1" dirty="0">
                          <a:latin typeface="Times New Roman"/>
                          <a:ea typeface="Times New Roman"/>
                          <a:cs typeface="Times New Roman"/>
                        </a:rPr>
                        <a:t>kim loại =27 g </a:t>
                      </a:r>
                      <a:r>
                        <a:rPr lang="en-US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b="1" dirty="0">
                          <a:latin typeface="Times New Roman"/>
                          <a:ea typeface="Times New Roman"/>
                          <a:cs typeface="Times New Roman"/>
                        </a:rPr>
                        <a:t>=&gt; kim loại cần dùng là nhôm (Al)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70" marR="67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2438400" y="2286000"/>
          <a:ext cx="504825" cy="257175"/>
        </p:xfrm>
        <a:graphic>
          <a:graphicData uri="http://schemas.openxmlformats.org/presentationml/2006/ole">
            <p:oleObj spid="_x0000_s28677" r:id="rId4" imgW="393700" imgH="203200" progId="">
              <p:embed/>
            </p:oleObj>
          </a:graphicData>
        </a:graphic>
      </p:graphicFrame>
      <p:graphicFrame>
        <p:nvGraphicFramePr>
          <p:cNvPr id="28676" name="Object 4"/>
          <p:cNvGraphicFramePr>
            <a:graphicFrameLocks noChangeAspect="1"/>
          </p:cNvGraphicFramePr>
          <p:nvPr/>
        </p:nvGraphicFramePr>
        <p:xfrm>
          <a:off x="1524000" y="4333875"/>
          <a:ext cx="1828800" cy="390525"/>
        </p:xfrm>
        <a:graphic>
          <a:graphicData uri="http://schemas.openxmlformats.org/presentationml/2006/ole">
            <p:oleObj spid="_x0000_s28676" name="Equation" r:id="rId5" imgW="1524000" imgH="393700" progId="Equation.3">
              <p:embed/>
            </p:oleObj>
          </a:graphicData>
        </a:graphic>
      </p:graphicFrame>
      <p:graphicFrame>
        <p:nvGraphicFramePr>
          <p:cNvPr id="28675" name="Object 3"/>
          <p:cNvGraphicFramePr>
            <a:graphicFrameLocks noChangeAspect="1"/>
          </p:cNvGraphicFramePr>
          <p:nvPr/>
        </p:nvGraphicFramePr>
        <p:xfrm>
          <a:off x="1905000" y="4876800"/>
          <a:ext cx="2133600" cy="619125"/>
        </p:xfrm>
        <a:graphic>
          <a:graphicData uri="http://schemas.openxmlformats.org/presentationml/2006/ole">
            <p:oleObj spid="_x0000_s28675" name="Equation" r:id="rId6" imgW="1180588" imgH="393529" progId="Equation.3">
              <p:embed/>
            </p:oleObj>
          </a:graphicData>
        </a:graphic>
      </p:graphicFrame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1981200" y="5486400"/>
          <a:ext cx="1828800" cy="762000"/>
        </p:xfrm>
        <a:graphic>
          <a:graphicData uri="http://schemas.openxmlformats.org/presentationml/2006/ole">
            <p:oleObj spid="_x0000_s28674" name="Equation" r:id="rId7" imgW="11430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314450" cy="781050"/>
          </a:xfrm>
          <a:prstGeom prst="rect">
            <a:avLst/>
          </a:prstGeom>
          <a:noFill/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600200" y="346502"/>
            <a:ext cx="716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2</a:t>
            </a:r>
            <a:r>
              <a:rPr kumimoji="0" lang="pt-BR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Bằng phương pháp hoá học nhận biết ra các dung dịch: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NaOH, Ba(OH)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HCl, BaCl</a:t>
            </a:r>
            <a:r>
              <a:rPr kumimoji="0" lang="pt-BR" sz="2400" b="1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2362200"/>
          <a:ext cx="8382000" cy="3276600"/>
        </p:xfrm>
        <a:graphic>
          <a:graphicData uri="http://schemas.openxmlformats.org/drawingml/2006/table">
            <a:tbl>
              <a:tblPr/>
              <a:tblGrid>
                <a:gridCol w="8382000"/>
              </a:tblGrid>
              <a:tr h="32766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fr-FR" sz="2400" b="1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Dùng</a:t>
                      </a:r>
                      <a:r>
                        <a:rPr lang="fr-FR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quỳ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tím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nhận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ra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HCl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quỳ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tím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chuyển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đỏ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BaCl</a:t>
                      </a:r>
                      <a:r>
                        <a:rPr lang="fr-FR" sz="2400" b="1" baseline="-250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không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đổi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màu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quỳ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tím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fr-FR" sz="2400" b="1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NaOH</a:t>
                      </a:r>
                      <a:r>
                        <a:rPr lang="fr-FR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và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Ba(OH)</a:t>
                      </a:r>
                      <a:r>
                        <a:rPr lang="fr-FR" sz="2400" b="1" baseline="-25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đều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làm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quỳ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tím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chuyển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thành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màu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xanh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fr-FR" sz="2400" b="1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Dùng</a:t>
                      </a:r>
                      <a:r>
                        <a:rPr lang="fr-FR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</a:t>
                      </a:r>
                      <a:r>
                        <a:rPr lang="fr-FR" sz="2400" b="1" baseline="-25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fr-FR" sz="2400" b="1" baseline="-25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nhận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ra Ba(OH)</a:t>
                      </a:r>
                      <a:r>
                        <a:rPr lang="fr-FR" sz="2400" b="1" baseline="-25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vì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xuất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hiện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kết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tủa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trắng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fr-FR" sz="2400" b="1" dirty="0" err="1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Phương</a:t>
                      </a:r>
                      <a:r>
                        <a:rPr lang="fr-FR" sz="2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trình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hóa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 err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học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Ba(OH)</a:t>
                      </a:r>
                      <a:r>
                        <a:rPr lang="fr-FR" sz="2400" b="1" baseline="-25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   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+   H</a:t>
                      </a:r>
                      <a:r>
                        <a:rPr lang="fr-FR" sz="2400" b="1" baseline="-25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fr-FR" sz="2400" b="1" baseline="-25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→ 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BaSO</a:t>
                      </a:r>
                      <a:r>
                        <a:rPr lang="fr-FR" sz="2400" b="1" baseline="-25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 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+   2H</a:t>
                      </a:r>
                      <a:r>
                        <a:rPr lang="fr-FR" sz="2400" b="1" baseline="-250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fr-FR" sz="2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O</a:t>
                      </a:r>
                      <a:endParaRPr lang="en-US" sz="2400" b="1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314450" cy="781050"/>
          </a:xfrm>
          <a:prstGeom prst="rect">
            <a:avLst/>
          </a:prstGeom>
          <a:noFill/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609600" y="1597968"/>
            <a:ext cx="864852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3</a:t>
            </a: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:Tại sao không dùng xô ,chậu bằng nhôm để đựng vôi vữa.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2690336"/>
            <a:ext cx="8305800" cy="156966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xô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chậu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nhôm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vôi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vôi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vữa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hỏng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vôi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vôi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Ca(OH)</a:t>
            </a:r>
            <a:r>
              <a:rPr lang="fr-FR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 là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kiềm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Al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nhôm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dirty="0" err="1">
                <a:latin typeface="Times New Roman" pitchFamily="18" charset="0"/>
                <a:cs typeface="Times New Roman" pitchFamily="18" charset="0"/>
              </a:rPr>
              <a:t>mòn</a:t>
            </a:r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695450" cy="14668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3400" y="1524000"/>
            <a:ext cx="8458200" cy="452431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FontTx/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kim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PTHH</a:t>
            </a:r>
          </a:p>
          <a:p>
            <a:pPr marL="514350" indent="-514350">
              <a:buAutoNum type="arabicPeriod"/>
            </a:pP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</a:p>
          <a:p>
            <a:pPr marL="514350" indent="-514350">
              <a:buAutoNum type="arabicPeriod"/>
            </a:pP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en-US" sz="3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01" name="Object 7"/>
          <p:cNvGraphicFramePr>
            <a:graphicFrameLocks noChangeAspect="1"/>
          </p:cNvGraphicFramePr>
          <p:nvPr/>
        </p:nvGraphicFramePr>
        <p:xfrm>
          <a:off x="7010400" y="4648200"/>
          <a:ext cx="2133600" cy="2038350"/>
        </p:xfrm>
        <a:graphic>
          <a:graphicData uri="http://schemas.openxmlformats.org/presentationml/2006/ole">
            <p:oleObj spid="_x0000_s2050" name="CS ChemDraw Drawing" r:id="rId3" imgW="3771900" imgH="5038725" progId="">
              <p:embed/>
            </p:oleObj>
          </a:graphicData>
        </a:graphic>
      </p:graphicFrame>
      <p:sp>
        <p:nvSpPr>
          <p:cNvPr id="13" name="WordArt 2"/>
          <p:cNvSpPr>
            <a:spLocks noChangeArrowheads="1" noChangeShapeType="1" noTextEdit="1"/>
          </p:cNvSpPr>
          <p:nvPr/>
        </p:nvSpPr>
        <p:spPr bwMode="auto">
          <a:xfrm>
            <a:off x="2209800" y="1447800"/>
            <a:ext cx="4248472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400" b="1" kern="10" dirty="0" err="1" smtClean="0">
                <a:ln w="12700">
                  <a:solidFill>
                    <a:srgbClr val="800080"/>
                  </a:solidFill>
                  <a:rou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5400" b="1" kern="10" dirty="0" smtClean="0">
                <a:ln w="12700">
                  <a:solidFill>
                    <a:srgbClr val="800080"/>
                  </a:solidFill>
                  <a:rou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kern="10" dirty="0" err="1" smtClean="0">
                <a:ln w="12700">
                  <a:solidFill>
                    <a:srgbClr val="800080"/>
                  </a:solidFill>
                  <a:round/>
                </a:ln>
                <a:solidFill>
                  <a:srgbClr val="80008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endParaRPr lang="en-US" sz="5400" b="1" kern="10" dirty="0">
              <a:ln w="12700">
                <a:solidFill>
                  <a:srgbClr val="800080"/>
                </a:solidFill>
                <a:round/>
              </a:ln>
              <a:solidFill>
                <a:srgbClr val="800080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 flipH="1">
            <a:off x="899592" y="2204864"/>
            <a:ext cx="74168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</a:p>
          <a:p>
            <a:pPr marL="457200" indent="-457200"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9/3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14/3/2020.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lý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</a:p>
          <a:p>
            <a:pPr marL="457200" indent="-457200" algn="just">
              <a:lnSpc>
                <a:spcPct val="150000"/>
              </a:lnSpc>
            </a:pPr>
            <a:endParaRPr lang="en-US" sz="32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695450" cy="14668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576149"/>
            <a:ext cx="7696200" cy="276998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 BÀI DẠY</a:t>
            </a:r>
          </a:p>
          <a:p>
            <a:pPr marL="914400" indent="-914400"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2/3đến 8/3/2020.</a:t>
            </a:r>
          </a:p>
          <a:p>
            <a:pPr marL="914400" indent="-914400">
              <a:lnSpc>
                <a:spcPct val="150000"/>
              </a:lnSpc>
            </a:pPr>
            <a:r>
              <a:rPr lang="en-US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I. 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Trắc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nghiệm</a:t>
            </a:r>
            <a:endParaRPr lang="en-US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914400" indent="-914400">
              <a:lnSpc>
                <a:spcPct val="150000"/>
              </a:lnSpc>
            </a:pP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II.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endParaRPr lang="vi-VN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695450" cy="1466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812781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314450" cy="78105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478665" y="381000"/>
            <a:ext cx="290739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I/ </a:t>
            </a:r>
            <a:r>
              <a:rPr kumimoji="0" lang="vi-VN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RẮC NGHIỆM 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Phiếu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28600" y="1618595"/>
            <a:ext cx="86868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1" i="0" u="sng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fr-FR" sz="20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Khí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CO</a:t>
            </a:r>
            <a:r>
              <a:rPr kumimoji="0" lang="fr-FR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đục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dung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fr-FR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đây</a:t>
            </a: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CuSO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	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Ca(OH)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             D. CuCl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Nhóm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bazơ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chuyển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màu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xanh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A.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(OH)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KOH.	  B. Fe(OH)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Cu(OH)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Al(OH)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C.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(OH)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Fe(OH)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	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 Cu(OH)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Al(OH)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KOH.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Dung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muối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CuSO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ứng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A.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B.CuCl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C. AgNO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D. Cu(OH)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sng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0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thuốc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thử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dùng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biệt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muối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Na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Na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A. ddMgCl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(NO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C.dd AgNO</a:t>
            </a:r>
            <a:r>
              <a:rPr kumimoji="0" lang="en-US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D.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HCl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5: 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Để điều chế NaOH trong công nghiệp cần điện phân hợp chất nào sau đây?: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A.CaCO</a:t>
            </a:r>
            <a:r>
              <a:rPr kumimoji="0" lang="it-IT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B. NaCl                C. Al</a:t>
            </a:r>
            <a:r>
              <a:rPr kumimoji="0" lang="it-IT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</a:t>
            </a:r>
            <a:r>
              <a:rPr kumimoji="0" lang="it-IT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D.H</a:t>
            </a:r>
            <a:r>
              <a:rPr kumimoji="0" lang="it-IT" sz="20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                    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5222240" y="19050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914400" y="25908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85800" y="35052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6629400" y="43434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2286000" y="49530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314450" cy="781050"/>
          </a:xfrm>
          <a:prstGeom prst="rect">
            <a:avLst/>
          </a:prstGeom>
          <a:noFill/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1" y="1383774"/>
            <a:ext cx="8839199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6</a:t>
            </a:r>
            <a:r>
              <a:rPr kumimoji="0" lang="it-IT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Nh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ững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bazơ nào sau đây vừa tác dụng được với axit, vừa bị nhiệt phân huỷ?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A. NaOH,Cu(OH)</a:t>
            </a:r>
            <a:r>
              <a:rPr kumimoji="0" lang="it-IT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,KOH                     B. NaOH,KOH ,Ca(OH)</a:t>
            </a:r>
            <a:r>
              <a:rPr kumimoji="0" lang="it-IT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kumimoji="0" lang="it-IT" sz="2400" b="0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Fe(OH)</a:t>
            </a:r>
            <a:r>
              <a:rPr kumimoji="0" lang="it-IT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Cu(OH)</a:t>
            </a:r>
            <a:r>
              <a:rPr kumimoji="0" lang="it-IT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Mg(OH)</a:t>
            </a:r>
            <a:r>
              <a:rPr kumimoji="0" lang="it-IT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D. Ca(OH)</a:t>
            </a:r>
            <a:r>
              <a:rPr kumimoji="0" lang="it-IT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,Mg(OH)</a:t>
            </a:r>
            <a:r>
              <a:rPr kumimoji="0" lang="it-IT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,KOH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7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 Đồng (II) oxit (CuO) tác dụng được với: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A. Nước, sản phẩm là axit.         B. Bazơ, sản phẩm là muối và nước.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C. Nước, sản phẩm là bazơ.       D. Axit, sản phẩm là muối và nước.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1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8: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:Chất nào sau đây có thể dùng làm thuốc thử dể phân biệt axit clohyđricvà axit sunfuric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A. AlCl</a:t>
            </a:r>
            <a:r>
              <a:rPr kumimoji="0" lang="it-IT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B. BaCl</a:t>
            </a:r>
            <a:r>
              <a:rPr kumimoji="0" lang="it-IT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C. NaCl              D. MgCl</a:t>
            </a:r>
            <a:r>
              <a:rPr kumimoji="0" lang="it-IT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it-IT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it-IT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28600" y="25146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038600" y="36576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286000" y="47244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314450" cy="7810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33600" y="3048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PHIẾU HỌC TẬP SỐ 2</a:t>
            </a:r>
            <a:endParaRPr 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1000" y="1210777"/>
            <a:ext cx="8458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1: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Oxit axit có những tính chất hóa học nào sau đây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Tác dụng với oxit bazơ,kiềm,nước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Tác dụng với nước ,axit ,oxit bazơ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Tác dụng với kiềm ,nước ,axit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 Tác dụng với nước ,axit ,kiềm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pt-BR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2:  </a:t>
            </a: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Giấm ăn có tính axit vậy giấm có pH là: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pt-B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pH &lt; 7  		       B. pH = 7		            C. pH  &gt; 7	                           D. 7 &lt; pH &lt; 9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3: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NaOH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không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học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hoá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xanh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axit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nước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Tác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dụng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axit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nước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	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D.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nhiệt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huỷ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tạo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oxit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bazơ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nước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28600" y="16764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28600" y="34290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228600" y="57150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314450" cy="781050"/>
          </a:xfrm>
          <a:prstGeom prst="rect">
            <a:avLst/>
          </a:prstGeom>
          <a:noFill/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81000" y="1237207"/>
            <a:ext cx="84582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4: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nào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đây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còn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tên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gọi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muối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ăn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A.KNO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     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B.NaCl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C. CuSO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            D. CaCO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BO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Câu</a:t>
            </a:r>
            <a:r>
              <a:rPr kumimoji="0" lang="es-BO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5: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Sắt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bị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nam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châm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hút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do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A.Sắt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là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kim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loại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fr-FR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nặng</a:t>
            </a:r>
            <a:r>
              <a:rPr kumimoji="0" lang="fr-FR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                         B.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Sắt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C.Sắt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màu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trắng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                              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D.Sắt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có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tính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dẫn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điện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Câu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6:  </a:t>
            </a: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Đơn chất tác dụng với dung dịch H</a:t>
            </a:r>
            <a:r>
              <a:rPr kumimoji="0" lang="nb-NO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SO</a:t>
            </a:r>
            <a:r>
              <a:rPr kumimoji="0" lang="nb-NO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loãng giải phóng khí hiđrô là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A. Đồng .        B. Lưu huỳnh.	       C.Kẽm. 	       D.Thuỷ ngân 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Câu 7</a:t>
            </a: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Dãy kim loại được sắp xếp theo chiều giảm dần là: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A.Na , Mg , Zn                                        B.Al , Zn , Na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C.Mg , Al , Na                                         D.Pb , Ag , Mg</a:t>
            </a:r>
            <a:endParaRPr kumimoji="0" lang="nb-NO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2667000" y="16764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5105400" y="23622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4343400" y="38100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52400" y="45720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" y="57150"/>
            <a:ext cx="1314450" cy="781050"/>
          </a:xfrm>
          <a:prstGeom prst="rect">
            <a:avLst/>
          </a:prstGeom>
          <a:noFill/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28600" y="1556266"/>
            <a:ext cx="89154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8</a:t>
            </a:r>
            <a:r>
              <a:rPr kumimoji="0" lang="nb-NO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Ở điều kiện thường, phi kim có thể tồn tại ở  trạng thái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Lỏng và khí.                                       B. Rắn và lỏng.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Rắn và khí.                                         D. Rắn, lỏng, khí.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9</a:t>
            </a:r>
            <a:r>
              <a:rPr kumimoji="0" lang="nb-NO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: </a:t>
            </a: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Dãy phi kim tác dụng với oxi tạo thành oxit axit là: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 C, S, Cl</a:t>
            </a:r>
            <a:r>
              <a:rPr kumimoji="0" lang="nb-NO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B. P, C ,S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C. H</a:t>
            </a:r>
            <a:r>
              <a:rPr kumimoji="0" lang="nb-NO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 Cl</a:t>
            </a:r>
            <a:r>
              <a:rPr kumimoji="0" lang="nb-NO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,C                                         D. C, P ,Cl</a:t>
            </a:r>
            <a:r>
              <a:rPr kumimoji="0" lang="nb-NO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10</a:t>
            </a: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Hòa tan 4,8 g Mg vào dung dịch HCl thu được V lít H</a:t>
            </a:r>
            <a:r>
              <a:rPr kumimoji="0" lang="nb-NO" sz="2400" b="0" i="0" u="none" strike="noStrike" cap="none" normalizeH="0" baseline="-3000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(đktc).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 trị của V là: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A.4,48l                      B. 3,36l                C. 33,6l          D. 44,8l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953000" y="23622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4800600" y="30480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0" y="4572000"/>
            <a:ext cx="568960" cy="4572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57150"/>
            <a:ext cx="1314450" cy="781050"/>
          </a:xfrm>
          <a:prstGeom prst="rect">
            <a:avLst/>
          </a:prstGeom>
          <a:noFill/>
        </p:spPr>
      </p:pic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28600" y="863769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1" i="0" u="sng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</a:t>
            </a:r>
            <a:r>
              <a:rPr kumimoji="0" lang="es-ES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</a:t>
            </a:r>
            <a:r>
              <a:rPr kumimoji="0" lang="es-E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Thả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mảnh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Cu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ống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nghiệm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dung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 AgNO</a:t>
            </a:r>
            <a:r>
              <a:rPr kumimoji="0" lang="es-ES" sz="20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b) H</a:t>
            </a:r>
            <a:r>
              <a:rPr kumimoji="0" lang="es-ES" sz="20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es-ES" sz="20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loãng</a:t>
            </a:r>
            <a:r>
              <a:rPr kumimoji="0" lang="es-ES" sz="20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c) H</a:t>
            </a:r>
            <a:r>
              <a:rPr kumimoji="0" lang="es-ES" sz="20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</a:t>
            </a:r>
            <a:r>
              <a:rPr kumimoji="0" lang="es-ES" sz="20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đăc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nóng</a:t>
            </a:r>
            <a:r>
              <a:rPr kumimoji="0" lang="es-ES" sz="20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d) MgSO</a:t>
            </a:r>
            <a:r>
              <a:rPr kumimoji="0" lang="es-ES" sz="2000" b="0" i="0" u="none" strike="noStrike" cap="none" normalizeH="0" baseline="-3000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Em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hãy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hiện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tượng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xảy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ra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trường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trên.Viết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PTHH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nếu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s-ES" sz="2000" b="0" i="0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s-E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s-E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09800" y="2286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00050" lvl="0" indent="-400050" fontAlgn="base">
              <a:spcBef>
                <a:spcPct val="0"/>
              </a:spcBef>
              <a:spcAft>
                <a:spcPct val="0"/>
              </a:spcAft>
              <a:buAutoNum type="romanUcPeriod" startAt="2"/>
            </a:pPr>
            <a:r>
              <a:rPr kumimoji="0" lang="pt-BR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TỰ LUẬN: </a:t>
            </a:r>
          </a:p>
          <a:p>
            <a:pPr marL="400050" lvl="0" indent="-400050" fontAlgn="base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PHIẾU HOC TẬP SỐ 1</a:t>
            </a:r>
            <a:endParaRPr kumimoji="0" lang="pt-BR" b="0" i="0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304800" y="2097614"/>
            <a:ext cx="8001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</a:t>
            </a:r>
            <a:r>
              <a:rPr kumimoji="0" lang="vi-VN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Trường hợp a</a:t>
            </a:r>
            <a:r>
              <a:rPr kumimoji="0" lang="vi-V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: Có chất rắn màu trắng xám bám vào mảnh đồng dung dịch dần dần chuyển sang màu xanh đó là Cu(NO</a:t>
            </a:r>
            <a:r>
              <a:rPr kumimoji="0" lang="vi-VN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vi-V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vi-VN" sz="20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vi-VN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.</a:t>
            </a:r>
            <a:endParaRPr kumimoji="0" lang="vi-VN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PTHH: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Cu   +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2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AgNO</a:t>
            </a:r>
            <a:r>
              <a:rPr kumimoji="0" lang="vi-VN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3       </a:t>
            </a:r>
            <a:r>
              <a:rPr kumimoji="0" lang="vi-VN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</a:t>
            </a:r>
            <a:endParaRPr kumimoji="0" lang="vi-V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4572000" y="2814935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vi-VN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vi-VN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Cu(NO</a:t>
            </a:r>
            <a:r>
              <a:rPr kumimoji="0" lang="vi-VN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vi-VN" sz="2400" b="1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vi-VN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 +   2Ag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733800" y="3048000"/>
            <a:ext cx="8382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33400" y="3581399"/>
          <a:ext cx="7848600" cy="2895600"/>
        </p:xfrm>
        <a:graphic>
          <a:graphicData uri="http://schemas.openxmlformats.org/drawingml/2006/table">
            <a:tbl>
              <a:tblPr/>
              <a:tblGrid>
                <a:gridCol w="7848600"/>
              </a:tblGrid>
              <a:tr h="723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b="1" dirty="0">
                          <a:latin typeface="Times New Roman"/>
                          <a:ea typeface="Times New Roman"/>
                          <a:cs typeface="Times New Roman"/>
                        </a:rPr>
                        <a:t>- Trường hợp b</a:t>
                      </a:r>
                      <a:r>
                        <a:rPr lang="vi-VN" sz="2000" dirty="0">
                          <a:latin typeface="Times New Roman"/>
                          <a:ea typeface="Times New Roman"/>
                          <a:cs typeface="Times New Roman"/>
                        </a:rPr>
                        <a:t>: Không có hiện tượng gì xảy ra vì Cu đứng sau H trong dãy hoạt động hóa học nên không phản ứng với dung dịch H</a:t>
                      </a:r>
                      <a:r>
                        <a:rPr lang="vi-VN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vi-VN" sz="2000" dirty="0"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vi-VN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vi-VN" sz="2000" dirty="0">
                          <a:latin typeface="Times New Roman"/>
                          <a:ea typeface="Times New Roman"/>
                          <a:cs typeface="Times New Roman"/>
                        </a:rPr>
                        <a:t> loãng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70" marR="67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7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b="1" dirty="0">
                          <a:latin typeface="Times New Roman"/>
                          <a:ea typeface="Times New Roman"/>
                          <a:cs typeface="Times New Roman"/>
                        </a:rPr>
                        <a:t>- Trường hợp c</a:t>
                      </a:r>
                      <a:r>
                        <a:rPr lang="vi-VN" sz="2000" dirty="0">
                          <a:latin typeface="Times New Roman"/>
                          <a:ea typeface="Times New Roman"/>
                          <a:cs typeface="Times New Roman"/>
                        </a:rPr>
                        <a:t>: Khi cho đồng vào H</a:t>
                      </a:r>
                      <a:r>
                        <a:rPr lang="vi-VN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vi-VN" sz="2000" dirty="0"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vi-VN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vi-VN" sz="2000" dirty="0">
                          <a:latin typeface="Times New Roman"/>
                          <a:ea typeface="Times New Roman"/>
                          <a:cs typeface="Times New Roman"/>
                        </a:rPr>
                        <a:t>đặc đun nóng có khí thoát ra, khí này có mùi hắc và dung dịch chuyển thành màu xanh đó là đồng sunfat CuSO</a:t>
                      </a:r>
                      <a:r>
                        <a:rPr lang="vi-VN" sz="20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vi-VN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vi-VN" sz="2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BR" sz="2000" b="1" dirty="0">
                          <a:latin typeface="Times New Roman"/>
                          <a:ea typeface="Times New Roman"/>
                          <a:cs typeface="Times New Roman"/>
                        </a:rPr>
                        <a:t>PTHH: Cu   +   2H</a:t>
                      </a:r>
                      <a:r>
                        <a:rPr lang="pt-BR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pt-BR" sz="2000" b="1" dirty="0">
                          <a:latin typeface="Times New Roman"/>
                          <a:ea typeface="Times New Roman"/>
                          <a:cs typeface="Times New Roman"/>
                        </a:rPr>
                        <a:t>SO</a:t>
                      </a:r>
                      <a:r>
                        <a:rPr lang="pt-BR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pt-BR" sz="2000" b="1" dirty="0">
                          <a:latin typeface="Times New Roman"/>
                          <a:ea typeface="Times New Roman"/>
                          <a:cs typeface="Times New Roman"/>
                        </a:rPr>
                        <a:t>(đ)</a:t>
                      </a:r>
                      <a:r>
                        <a:rPr lang="vi-VN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BR" sz="2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pt-BR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      CuSO</a:t>
                      </a:r>
                      <a:r>
                        <a:rPr lang="pt-BR" sz="2000" b="1" baseline="-25000" dirty="0" smtClean="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r>
                        <a:rPr lang="pt-BR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r>
                        <a:rPr lang="pt-BR" sz="2000" b="1" dirty="0">
                          <a:latin typeface="Times New Roman"/>
                          <a:ea typeface="Times New Roman"/>
                          <a:cs typeface="Times New Roman"/>
                        </a:rPr>
                        <a:t>+ 2H</a:t>
                      </a:r>
                      <a:r>
                        <a:rPr lang="pt-BR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pt-BR" sz="2000" b="1" dirty="0">
                          <a:latin typeface="Times New Roman"/>
                          <a:ea typeface="Times New Roman"/>
                          <a:cs typeface="Times New Roman"/>
                        </a:rPr>
                        <a:t>O   + SO</a:t>
                      </a:r>
                      <a:r>
                        <a:rPr lang="pt-BR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70" marR="67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3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vi-VN" sz="2000" dirty="0">
                          <a:latin typeface="Times New Roman"/>
                          <a:ea typeface="Times New Roman"/>
                          <a:cs typeface="Times New Roman"/>
                        </a:rPr>
                        <a:t>- </a:t>
                      </a:r>
                      <a:r>
                        <a:rPr lang="vi-VN" sz="2000" b="1" dirty="0">
                          <a:latin typeface="Times New Roman"/>
                          <a:ea typeface="Times New Roman"/>
                          <a:cs typeface="Times New Roman"/>
                        </a:rPr>
                        <a:t>Trường </a:t>
                      </a:r>
                      <a:r>
                        <a:rPr lang="vi-VN" sz="2000" b="1" baseline="-250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vi-VN" sz="2000" b="1" dirty="0">
                          <a:latin typeface="Times New Roman"/>
                          <a:ea typeface="Times New Roman"/>
                          <a:cs typeface="Times New Roman"/>
                        </a:rPr>
                        <a:t>hợp d</a:t>
                      </a:r>
                      <a:r>
                        <a:rPr lang="vi-VN" sz="2000" dirty="0">
                          <a:latin typeface="Times New Roman"/>
                          <a:ea typeface="Times New Roman"/>
                          <a:cs typeface="Times New Roman"/>
                        </a:rPr>
                        <a:t> : không có hiện tượng gì xảy ra vì Cu đứng sau kim loại Mg trong dãy HĐHH nên không đẩy được Mg ra khỏi dung dịch muối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70" marR="67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3962400" y="5257800"/>
          <a:ext cx="428625" cy="200025"/>
        </p:xfrm>
        <a:graphic>
          <a:graphicData uri="http://schemas.openxmlformats.org/presentationml/2006/ole">
            <p:oleObj spid="_x0000_s24590" name="Equation" r:id="rId4" imgW="431613" imgH="203112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8" grpId="0"/>
      <p:bldP spid="2458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User\Downloads\58ec41b0cd32356c6c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" y="57150"/>
            <a:ext cx="1314450" cy="781050"/>
          </a:xfrm>
          <a:prstGeom prst="rect">
            <a:avLst/>
          </a:prstGeom>
          <a:noFill/>
        </p:spPr>
      </p:pic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1295400" y="197584"/>
            <a:ext cx="80010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Câu </a:t>
            </a:r>
            <a:r>
              <a:rPr kumimoji="0" lang="it-IT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3: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Cho một khối lượng mạ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</a:t>
            </a: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sắt dư vào 50 ml dung dịch HCl. Phản ứng xong, thu được 3,36 lít khí (đktc).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 Viết phương trình hóa học.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b) Tính khối lượng mạt sắt đã tham gia phản ứng.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c) Tìm nồng độ mol của dung dịch HCl đã dùng.</a:t>
            </a:r>
            <a:endParaRPr kumimoji="0" lang="it-IT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2133600"/>
          <a:ext cx="7848600" cy="4114800"/>
        </p:xfrm>
        <a:graphic>
          <a:graphicData uri="http://schemas.openxmlformats.org/drawingml/2006/table">
            <a:tbl>
              <a:tblPr/>
              <a:tblGrid>
                <a:gridCol w="7848600"/>
              </a:tblGrid>
              <a:tr h="514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Số mol khí H</a:t>
                      </a:r>
                      <a:r>
                        <a:rPr lang="it-IT" sz="2000" b="1" baseline="-25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it-IT" sz="2000" b="1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=  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70" marR="67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8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a) Phương trình phản ứng:  Fe +    2HCl → FeCl</a:t>
                      </a:r>
                      <a:r>
                        <a:rPr lang="it-IT" sz="2000" b="1" baseline="-25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it-IT" sz="2000" b="1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+   H</a:t>
                      </a:r>
                      <a:r>
                        <a:rPr lang="it-IT" sz="2000" b="1" baseline="-25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                                       </a:t>
                      </a:r>
                      <a:r>
                        <a:rPr lang="it-IT" sz="2000" b="1" dirty="0" smtClean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r>
                        <a:rPr lang="it-IT" sz="2000" b="1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0,15       0,3         0,15       0,15 mol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70" marR="67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b) Khối lượng sắt đã phản ứng: mFe = 0,15 x 56 = </a:t>
                      </a:r>
                      <a:r>
                        <a:rPr lang="it-IT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8,4 g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70" marR="67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050">
                <a:tc>
                  <a:txBody>
                    <a:bodyPr/>
                    <a:lstStyle/>
                    <a:p>
                      <a:pPr marL="47625"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                            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47625"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c) Số mol HCl phản ứng: nHCl = 0,3 mol 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50 ml = 0,05 lít 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70" marR="67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350">
                <a:tc>
                  <a:txBody>
                    <a:bodyPr/>
                    <a:lstStyle/>
                    <a:p>
                      <a:pPr marL="47625">
                        <a:spcAft>
                          <a:spcPts val="0"/>
                        </a:spcAft>
                      </a:pPr>
                      <a:r>
                        <a:rPr lang="it-IT" sz="2000" b="1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Nồng độ mol của dung dịch HCl: C</a:t>
                      </a:r>
                      <a:r>
                        <a:rPr lang="it-IT" sz="2000" b="1" baseline="-25000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 dd </a:t>
                      </a:r>
                      <a:r>
                        <a:rPr lang="it-IT" sz="2000" b="1" dirty="0">
                          <a:solidFill>
                            <a:srgbClr val="222222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HCl </a:t>
                      </a:r>
                      <a:endParaRPr lang="en-US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7270" marR="672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699" name="Object 3"/>
          <p:cNvGraphicFramePr>
            <a:graphicFrameLocks noChangeAspect="1"/>
          </p:cNvGraphicFramePr>
          <p:nvPr/>
        </p:nvGraphicFramePr>
        <p:xfrm>
          <a:off x="2590800" y="2133600"/>
          <a:ext cx="1371600" cy="419100"/>
        </p:xfrm>
        <a:graphic>
          <a:graphicData uri="http://schemas.openxmlformats.org/presentationml/2006/ole">
            <p:oleObj spid="_x0000_s29699" name="Equation" r:id="rId4" imgW="1091726" imgH="418918" progId="Equation.3">
              <p:embed/>
            </p:oleObj>
          </a:graphicData>
        </a:graphic>
      </p:graphicFrame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5562600" y="5753100"/>
          <a:ext cx="1219200" cy="571500"/>
        </p:xfrm>
        <a:graphic>
          <a:graphicData uri="http://schemas.openxmlformats.org/presentationml/2006/ole">
            <p:oleObj spid="_x0000_s29698" name="Equation" r:id="rId5" imgW="850531" imgH="41891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1082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Equation</vt:lpstr>
      <vt:lpstr>CS ChemDraw 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20</cp:revision>
  <dcterms:created xsi:type="dcterms:W3CDTF">2020-03-12T15:18:01Z</dcterms:created>
  <dcterms:modified xsi:type="dcterms:W3CDTF">2020-03-15T14:44:06Z</dcterms:modified>
</cp:coreProperties>
</file>